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6858000" cx="9144000"/>
  <p:notesSz cx="6858000" cy="9144000"/>
  <p:embeddedFontLst>
    <p:embeddedFont>
      <p:font typeface="Arimo"/>
      <p:regular r:id="rId29"/>
      <p:bold r:id="rId30"/>
      <p:italic r:id="rId31"/>
      <p:boldItalic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8786A57-8092-43A0-8A8D-7D5808AFEF01}">
  <a:tblStyle styleId="{F8786A57-8092-43A0-8A8D-7D5808AFEF0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Arimo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Arimo-italic.fntdata"/><Relationship Id="rId30" Type="http://schemas.openxmlformats.org/officeDocument/2006/relationships/font" Target="fonts/Arimo-bold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32" Type="http://schemas.openxmlformats.org/officeDocument/2006/relationships/font" Target="fonts/Arimo-bold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Brock</a:t>
            </a:r>
            <a:endParaRPr/>
          </a:p>
        </p:txBody>
      </p:sp>
      <p:sp>
        <p:nvSpPr>
          <p:cNvPr id="66" name="Google Shape;66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9a4938c12e_0_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9a4938c12e_0_5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Brad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99ede11481_1_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99ede11481_1_1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Paul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99f855aef7_3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99f855aef7_3_0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Paul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99f855aef7_6_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99f855aef7_6_1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Paul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99f855aef7_1_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99f855aef7_1_1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Paul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99f855aef7_6_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99f855aef7_6_8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Paul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99f855aef7_3_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99f855aef7_3_20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Paul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5355a58c04_0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5355a58c04_0_36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Ben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99f855aef7_6_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99f855aef7_6_17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Ben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5355a58c04_0_2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5355a58c04_0_26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Ben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5355a58c04_1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5355a58c04_1_0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Brock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5355a58c04_0_4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5355a58c04_0_41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Ben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99f855aef7_3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99f855aef7_3_10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Brad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99f855aef7_3_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99f855aef7_3_15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99f855aef7_3_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99f855aef7_3_5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Brock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9a4938c12e_4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9a4938c12e_4_0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Brad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5355a58c04_0_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5355a58c04_0_8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Brock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5355a58c04_0_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5355a58c04_0_18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Brock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99f855aef7_2_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99f855aef7_2_12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Brock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99f855aef7_2_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99f855aef7_2_17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Brock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9a4938c12e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9a4938c12e_0_0:notes"/>
          <p:cNvSpPr txBox="1"/>
          <p:nvPr>
            <p:ph idx="1" type="body"/>
          </p:nvPr>
        </p:nvSpPr>
        <p:spPr>
          <a:xfrm>
            <a:off x="985838" y="4343400"/>
            <a:ext cx="5029200" cy="4114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Brad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2.jpg"/><Relationship Id="rId4" Type="http://schemas.openxmlformats.org/officeDocument/2006/relationships/image" Target="../media/image4.jpg"/><Relationship Id="rId5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 SEAL3.jpg                                                      00006BACMac OS X                       B94893B7:" id="17" name="Google Shape;1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2006600" y="2251075"/>
            <a:ext cx="4267200" cy="422592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"/>
          <p:cNvSpPr txBox="1"/>
          <p:nvPr>
            <p:ph idx="1" type="subTitle"/>
          </p:nvPr>
        </p:nvSpPr>
        <p:spPr>
          <a:xfrm>
            <a:off x="1790700" y="3124200"/>
            <a:ext cx="55626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>
            <a:lvl1pPr lvl="0" algn="ctr">
              <a:spcBef>
                <a:spcPts val="560"/>
              </a:spcBef>
              <a:spcAft>
                <a:spcPts val="0"/>
              </a:spcAft>
              <a:buSzPts val="2800"/>
              <a:buFont typeface="Noto Sans Symbols"/>
              <a:buNone/>
              <a:defRPr sz="2800"/>
            </a:lvl1pPr>
            <a:lvl2pPr lvl="1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type="ctrTitle"/>
          </p:nvPr>
        </p:nvSpPr>
        <p:spPr>
          <a:xfrm>
            <a:off x="1143000" y="1447800"/>
            <a:ext cx="6858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4450" lIns="90475" spcFirstLastPara="1" rIns="90475" wrap="square" tIns="444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47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/>
          <p:nvPr/>
        </p:nvSpPr>
        <p:spPr>
          <a:xfrm>
            <a:off x="6156325" y="5943600"/>
            <a:ext cx="3013075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cxnSp>
        <p:nvCxnSpPr>
          <p:cNvPr id="21" name="Google Shape;21;p2"/>
          <p:cNvCxnSpPr/>
          <p:nvPr/>
        </p:nvCxnSpPr>
        <p:spPr>
          <a:xfrm>
            <a:off x="0" y="1219200"/>
            <a:ext cx="9144000" cy="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2" name="Google Shape;22;p2"/>
          <p:cNvSpPr txBox="1"/>
          <p:nvPr/>
        </p:nvSpPr>
        <p:spPr>
          <a:xfrm>
            <a:off x="1676400" y="830263"/>
            <a:ext cx="1219200" cy="473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pic>
        <p:nvPicPr>
          <p:cNvPr descr="Untitled-1.jpg                                                 00000893 keithpaul                      BC07756D:" id="23" name="Google Shape;23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[blk-201].jpg                                                00000893 keithpaul                      BC07756D:" id="24" name="Google Shape;24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7013" y="357188"/>
            <a:ext cx="3049587" cy="404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6096000"/>
            <a:ext cx="9144000" cy="77470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2"/>
          <p:cNvSpPr/>
          <p:nvPr/>
        </p:nvSpPr>
        <p:spPr>
          <a:xfrm>
            <a:off x="152400" y="6172200"/>
            <a:ext cx="4850688" cy="305212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Department of Electrical and Computer Engineering</a:t>
            </a:r>
            <a:endParaRPr/>
          </a:p>
        </p:txBody>
      </p:sp>
      <p:cxnSp>
        <p:nvCxnSpPr>
          <p:cNvPr id="27" name="Google Shape;27;p2"/>
          <p:cNvCxnSpPr/>
          <p:nvPr/>
        </p:nvCxnSpPr>
        <p:spPr>
          <a:xfrm>
            <a:off x="0" y="6096000"/>
            <a:ext cx="9144000" cy="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8" name="Google Shape;28;p2"/>
          <p:cNvSpPr txBox="1"/>
          <p:nvPr/>
        </p:nvSpPr>
        <p:spPr>
          <a:xfrm>
            <a:off x="6273800" y="6169223"/>
            <a:ext cx="289560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Advisor: Professor Parente</a:t>
            </a:r>
            <a:endParaRPr sz="1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4450" lIns="90475" spcFirstLastPara="1" rIns="90475" wrap="square" tIns="444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1"/>
          <p:cNvSpPr txBox="1"/>
          <p:nvPr>
            <p:ph idx="1" type="body"/>
          </p:nvPr>
        </p:nvSpPr>
        <p:spPr>
          <a:xfrm rot="5400000">
            <a:off x="2209800" y="-457200"/>
            <a:ext cx="4495800" cy="81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2"/>
          <p:cNvSpPr txBox="1"/>
          <p:nvPr>
            <p:ph type="title"/>
          </p:nvPr>
        </p:nvSpPr>
        <p:spPr>
          <a:xfrm rot="5400000">
            <a:off x="5410200" y="2133600"/>
            <a:ext cx="5257800" cy="220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4450" lIns="90475" spcFirstLastPara="1" rIns="90475" wrap="square" tIns="444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2"/>
          <p:cNvSpPr txBox="1"/>
          <p:nvPr>
            <p:ph idx="1" type="body"/>
          </p:nvPr>
        </p:nvSpPr>
        <p:spPr>
          <a:xfrm rot="5400000">
            <a:off x="914400" y="0"/>
            <a:ext cx="5257800" cy="6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4450" lIns="90475" spcFirstLastPara="1" rIns="90475" wrap="square" tIns="444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3"/>
          <p:cNvSpPr txBox="1"/>
          <p:nvPr>
            <p:ph idx="1" type="body"/>
          </p:nvPr>
        </p:nvSpPr>
        <p:spPr>
          <a:xfrm>
            <a:off x="381000" y="1371600"/>
            <a:ext cx="81534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4450" lIns="90475" spcFirstLastPara="1" rIns="90475" wrap="square" tIns="4445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4450" lIns="90475" spcFirstLastPara="1" rIns="90475" wrap="square" tIns="444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381000" y="1371600"/>
            <a:ext cx="40005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SzPts val="2800"/>
              <a:buChar char="▪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4533900" y="1371600"/>
            <a:ext cx="40005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SzPts val="2800"/>
              <a:buChar char="▪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4450" lIns="90475" spcFirstLastPara="1" rIns="90475" wrap="square" tIns="444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4450" lIns="90475" spcFirstLastPara="1" rIns="90475" wrap="square" tIns="4445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2" name="Google Shape;42;p6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SzPts val="2400"/>
              <a:buChar char="▪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/>
        </p:txBody>
      </p:sp>
      <p:sp>
        <p:nvSpPr>
          <p:cNvPr id="43" name="Google Shape;43;p6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4450" lIns="90475" spcFirstLastPara="1" rIns="90475" wrap="square" tIns="4445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4" name="Google Shape;44;p6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SzPts val="2400"/>
              <a:buChar char="▪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4450" lIns="90475" spcFirstLastPara="1" rIns="90475" wrap="square" tIns="444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4450" lIns="90475" spcFirstLastPara="1" rIns="90475" wrap="square" tIns="444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SzPts val="3200"/>
              <a:buChar char="▪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SzPts val="2800"/>
              <a:buChar char="•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9pPr>
          </a:lstStyle>
          <a:p/>
        </p:txBody>
      </p:sp>
      <p:sp>
        <p:nvSpPr>
          <p:cNvPr id="51" name="Google Shape;51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4450" lIns="90475" spcFirstLastPara="1" rIns="90475" wrap="square" tIns="444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rgbClr val="840C22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rgbClr val="840C22"/>
              </a:buClr>
              <a:buSzPts val="2800"/>
              <a:buFont typeface="Times"/>
              <a:buNone/>
              <a:defRPr b="0" i="0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rgbClr val="840C22"/>
              </a:buClr>
              <a:buSzPts val="2400"/>
              <a:buFont typeface="Times"/>
              <a:buNone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rgbClr val="840C22"/>
              </a:buClr>
              <a:buSzPts val="2000"/>
              <a:buFont typeface="Times"/>
              <a:buNone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rgbClr val="840C22"/>
              </a:buClr>
              <a:buSzPts val="2000"/>
              <a:buFont typeface="Times"/>
              <a:buNone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rgbClr val="840C22"/>
              </a:buClr>
              <a:buSzPts val="2000"/>
              <a:buFont typeface="Times"/>
              <a:buNone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rgbClr val="840C22"/>
              </a:buClr>
              <a:buSzPts val="2000"/>
              <a:buFont typeface="Times"/>
              <a:buNone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rgbClr val="840C22"/>
              </a:buClr>
              <a:buSzPts val="2000"/>
              <a:buFont typeface="Times"/>
              <a:buNone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rgbClr val="840C22"/>
              </a:buClr>
              <a:buSzPts val="2000"/>
              <a:buFont typeface="Times"/>
              <a:buNone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5" name="Google Shape;55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" Type="http://schemas.openxmlformats.org/officeDocument/2006/relationships/image" Target="../media/image2.jpg"/><Relationship Id="rId2" Type="http://schemas.openxmlformats.org/officeDocument/2006/relationships/image" Target="../media/image4.jp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1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" type="body"/>
          </p:nvPr>
        </p:nvSpPr>
        <p:spPr>
          <a:xfrm>
            <a:off x="381000" y="1371600"/>
            <a:ext cx="81534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840C22"/>
              </a:buClr>
              <a:buSzPts val="2400"/>
              <a:buFont typeface="Noto Sans Symbols"/>
              <a:buChar char="▪"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840C22"/>
              </a:buClr>
              <a:buSzPts val="2000"/>
              <a:buFont typeface="Times"/>
              <a:buChar char="•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840C22"/>
              </a:buClr>
              <a:buSzPts val="2000"/>
              <a:buFont typeface="Times"/>
              <a:buChar char="•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840C22"/>
              </a:buClr>
              <a:buSzPts val="1800"/>
              <a:buFont typeface="Times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840C22"/>
              </a:buClr>
              <a:buSzPts val="1600"/>
              <a:buFont typeface="Times"/>
              <a:buChar char="•"/>
              <a:defRPr b="0" i="0" sz="1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rgbClr val="840C22"/>
              </a:buClr>
              <a:buSzPts val="1600"/>
              <a:buFont typeface="Times"/>
              <a:buChar char="•"/>
              <a:defRPr b="0" i="0" sz="1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rgbClr val="840C22"/>
              </a:buClr>
              <a:buSzPts val="1600"/>
              <a:buFont typeface="Times"/>
              <a:buChar char="•"/>
              <a:defRPr b="0" i="0" sz="1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rgbClr val="840C22"/>
              </a:buClr>
              <a:buSzPts val="1600"/>
              <a:buFont typeface="Times"/>
              <a:buChar char="•"/>
              <a:defRPr b="0" i="0" sz="1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rgbClr val="840C22"/>
              </a:buClr>
              <a:buSzPts val="1600"/>
              <a:buFont typeface="Times"/>
              <a:buChar char="•"/>
              <a:defRPr b="0" i="0" sz="1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4450" lIns="90475" spcFirstLastPara="1" rIns="90475" wrap="square" tIns="4445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000" u="none" cap="none" strike="noStrike">
                <a:solidFill>
                  <a:srgbClr val="881C1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000" u="none" cap="none" strike="noStrike">
                <a:solidFill>
                  <a:srgbClr val="881C1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000" u="none" cap="none" strike="noStrike">
                <a:solidFill>
                  <a:srgbClr val="881C1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000" u="none" cap="none" strike="noStrike">
                <a:solidFill>
                  <a:srgbClr val="881C1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000" u="none" cap="none" strike="noStrike">
                <a:solidFill>
                  <a:srgbClr val="881C1C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000" u="none" cap="none" strike="noStrike">
                <a:solidFill>
                  <a:srgbClr val="881C1C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000" u="none" cap="none" strike="noStrike">
                <a:solidFill>
                  <a:srgbClr val="881C1C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000" u="none" cap="none" strike="noStrike">
                <a:solidFill>
                  <a:srgbClr val="881C1C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000" u="none" cap="none" strike="noStrike">
                <a:solidFill>
                  <a:srgbClr val="881C1C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8" name="Google Shape;8;p1"/>
          <p:cNvSpPr/>
          <p:nvPr/>
        </p:nvSpPr>
        <p:spPr>
          <a:xfrm>
            <a:off x="6156325" y="5943600"/>
            <a:ext cx="3013075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cxnSp>
        <p:nvCxnSpPr>
          <p:cNvPr id="9" name="Google Shape;9;p1"/>
          <p:cNvCxnSpPr/>
          <p:nvPr/>
        </p:nvCxnSpPr>
        <p:spPr>
          <a:xfrm>
            <a:off x="0" y="1219200"/>
            <a:ext cx="9144000" cy="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Untitled-1.jpg                                                 00000893 keithpaul                      BC07756D:" id="10" name="Google Shape;10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[blk-201].jpg                                                00000893 keithpaul                      BC07756D:" id="11" name="Google Shape;11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2400" y="114300"/>
            <a:ext cx="2592388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6096000"/>
            <a:ext cx="9144000" cy="77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"/>
          <p:cNvSpPr txBox="1"/>
          <p:nvPr/>
        </p:nvSpPr>
        <p:spPr>
          <a:xfrm>
            <a:off x="8382000" y="6172200"/>
            <a:ext cx="609600" cy="309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 b="1" sz="2400">
              <a:solidFill>
                <a:srgbClr val="336699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" name="Google Shape;14;p1"/>
          <p:cNvSpPr/>
          <p:nvPr/>
        </p:nvSpPr>
        <p:spPr>
          <a:xfrm>
            <a:off x="152400" y="6172200"/>
            <a:ext cx="4850688" cy="305212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Department of Electrical and Computer Engineering</a:t>
            </a:r>
            <a:endParaRPr/>
          </a:p>
        </p:txBody>
      </p:sp>
      <p:cxnSp>
        <p:nvCxnSpPr>
          <p:cNvPr id="15" name="Google Shape;15;p1"/>
          <p:cNvCxnSpPr/>
          <p:nvPr/>
        </p:nvCxnSpPr>
        <p:spPr>
          <a:xfrm>
            <a:off x="0" y="6096000"/>
            <a:ext cx="9144000" cy="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4"/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17.jpg"/><Relationship Id="rId6" Type="http://schemas.openxmlformats.org/officeDocument/2006/relationships/image" Target="../media/image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 txBox="1"/>
          <p:nvPr>
            <p:ph idx="1" type="subTitle"/>
          </p:nvPr>
        </p:nvSpPr>
        <p:spPr>
          <a:xfrm>
            <a:off x="1790700" y="3124200"/>
            <a:ext cx="55626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1" marL="4572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None/>
            </a:pPr>
            <a:r>
              <a:rPr lang="en-US"/>
              <a:t>September 23, 2020</a:t>
            </a:r>
            <a:endParaRPr/>
          </a:p>
          <a:p>
            <a:pPr indent="0" lvl="1" marL="457200" rtl="0" algn="ctr">
              <a:spcBef>
                <a:spcPts val="0"/>
              </a:spcBef>
              <a:spcAft>
                <a:spcPts val="0"/>
              </a:spcAft>
              <a:buSzPts val="2000"/>
              <a:buFont typeface="Times"/>
              <a:buNone/>
            </a:pPr>
            <a:r>
              <a:t/>
            </a:r>
            <a:endParaRPr/>
          </a:p>
        </p:txBody>
      </p:sp>
      <p:sp>
        <p:nvSpPr>
          <p:cNvPr id="69" name="Google Shape;69;p14"/>
          <p:cNvSpPr txBox="1"/>
          <p:nvPr>
            <p:ph type="ctrTitle"/>
          </p:nvPr>
        </p:nvSpPr>
        <p:spPr>
          <a:xfrm>
            <a:off x="1333725" y="2234675"/>
            <a:ext cx="6858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/>
              <a:t>RAMC (Research </a:t>
            </a:r>
            <a:r>
              <a:rPr lang="en-US" sz="2500"/>
              <a:t>Accessible</a:t>
            </a:r>
            <a:r>
              <a:rPr lang="en-US" sz="2500"/>
              <a:t> Mouse Cage)</a:t>
            </a:r>
            <a:endParaRPr sz="2500"/>
          </a:p>
        </p:txBody>
      </p:sp>
      <p:sp>
        <p:nvSpPr>
          <p:cNvPr id="70" name="Google Shape;70;p14"/>
          <p:cNvSpPr txBox="1"/>
          <p:nvPr/>
        </p:nvSpPr>
        <p:spPr>
          <a:xfrm>
            <a:off x="124700" y="718825"/>
            <a:ext cx="8610900" cy="4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881C1C"/>
                </a:solidFill>
                <a:latin typeface="Georgia"/>
                <a:ea typeface="Georgia"/>
                <a:cs typeface="Georgia"/>
                <a:sym typeface="Georgia"/>
              </a:rPr>
              <a:t>Preliminary Design Review</a:t>
            </a:r>
            <a:endParaRPr sz="1800">
              <a:solidFill>
                <a:srgbClr val="881C1C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3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Competitor: Vium</a:t>
            </a:r>
            <a:endParaRPr/>
          </a:p>
        </p:txBody>
      </p:sp>
      <p:sp>
        <p:nvSpPr>
          <p:cNvPr id="140" name="Google Shape;140;p23"/>
          <p:cNvSpPr txBox="1"/>
          <p:nvPr>
            <p:ph idx="1" type="body"/>
          </p:nvPr>
        </p:nvSpPr>
        <p:spPr>
          <a:xfrm>
            <a:off x="381000" y="1371600"/>
            <a:ext cx="5374800" cy="4495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High cost</a:t>
            </a:r>
            <a:endParaRPr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Must buy 49 cages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Does not monitor eating and drinking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Does not track mouse location, instead general amount of movement</a:t>
            </a:r>
            <a:endParaRPr/>
          </a:p>
        </p:txBody>
      </p:sp>
      <p:pic>
        <p:nvPicPr>
          <p:cNvPr id="141" name="Google Shape;14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90925" y="1295400"/>
            <a:ext cx="3253075" cy="265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4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Block Diagram - Overview</a:t>
            </a:r>
            <a:endParaRPr/>
          </a:p>
        </p:txBody>
      </p:sp>
      <p:pic>
        <p:nvPicPr>
          <p:cNvPr id="147" name="Google Shape;14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2338" y="1317101"/>
            <a:ext cx="6224124" cy="4668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5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Subsystem 1: Mouse Cage Sensor System</a:t>
            </a:r>
            <a:endParaRPr/>
          </a:p>
        </p:txBody>
      </p:sp>
      <p:sp>
        <p:nvSpPr>
          <p:cNvPr id="153" name="Google Shape;153;p25"/>
          <p:cNvSpPr txBox="1"/>
          <p:nvPr>
            <p:ph idx="1" type="body"/>
          </p:nvPr>
        </p:nvSpPr>
        <p:spPr>
          <a:xfrm>
            <a:off x="381000" y="1371600"/>
            <a:ext cx="8153400" cy="4495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-304800" lvl="0" marL="457200" rtl="0" algn="l">
              <a:spcBef>
                <a:spcPts val="360"/>
              </a:spcBef>
              <a:spcAft>
                <a:spcPts val="0"/>
              </a:spcAft>
              <a:buSzPts val="1200"/>
              <a:buChar char="▪"/>
            </a:pPr>
            <a:r>
              <a:rPr lang="en-US" sz="1800"/>
              <a:t>Each sensor output is fed into an ADC sampling at 1 kHz</a:t>
            </a:r>
            <a:endParaRPr sz="1800"/>
          </a:p>
          <a:p>
            <a:pPr indent="0" lvl="0" marL="9144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04800" lvl="0" marL="457200" rtl="0" algn="l">
              <a:spcBef>
                <a:spcPts val="360"/>
              </a:spcBef>
              <a:spcAft>
                <a:spcPts val="0"/>
              </a:spcAft>
              <a:buSzPts val="1200"/>
              <a:buChar char="▪"/>
            </a:pPr>
            <a:r>
              <a:rPr lang="en-US" sz="1800"/>
              <a:t>Microcontroller continuously reads ADC outputs at 1KHz via I</a:t>
            </a:r>
            <a:r>
              <a:rPr baseline="30000" lang="en-US" sz="1800"/>
              <a:t>2</a:t>
            </a:r>
            <a:r>
              <a:rPr lang="en-US" sz="1800"/>
              <a:t>C</a:t>
            </a:r>
            <a:r>
              <a:rPr lang="en-US" sz="1800"/>
              <a:t> bus and sends to Raspberry Pi using SPI</a:t>
            </a:r>
            <a:endParaRPr sz="1800"/>
          </a:p>
          <a:p>
            <a:pPr indent="0" lvl="0" marL="9144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04800" lvl="0" marL="457200" rtl="0" algn="l">
              <a:spcBef>
                <a:spcPts val="360"/>
              </a:spcBef>
              <a:spcAft>
                <a:spcPts val="0"/>
              </a:spcAft>
              <a:buSzPts val="1200"/>
              <a:buChar char="▪"/>
            </a:pPr>
            <a:r>
              <a:rPr lang="en-US" sz="1800"/>
              <a:t>Raspberry Pi generates eating and drinking start/stop times</a:t>
            </a:r>
            <a:endParaRPr sz="1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6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Block Diagram - Sensor Module</a:t>
            </a:r>
            <a:endParaRPr/>
          </a:p>
        </p:txBody>
      </p:sp>
      <p:pic>
        <p:nvPicPr>
          <p:cNvPr id="159" name="Google Shape;15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7663" y="1266000"/>
            <a:ext cx="6433476" cy="482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7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Subsystem 2: </a:t>
            </a:r>
            <a:r>
              <a:rPr lang="en-US"/>
              <a:t>Mouse Cage </a:t>
            </a:r>
            <a:r>
              <a:rPr lang="en-US"/>
              <a:t>Camera System</a:t>
            </a:r>
            <a:endParaRPr/>
          </a:p>
        </p:txBody>
      </p:sp>
      <p:sp>
        <p:nvSpPr>
          <p:cNvPr id="165" name="Google Shape;165;p27"/>
          <p:cNvSpPr txBox="1"/>
          <p:nvPr>
            <p:ph idx="1" type="body"/>
          </p:nvPr>
        </p:nvSpPr>
        <p:spPr>
          <a:xfrm>
            <a:off x="381000" y="1371600"/>
            <a:ext cx="6169500" cy="4495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▪"/>
            </a:pPr>
            <a:r>
              <a:rPr lang="en-US" sz="1800"/>
              <a:t>Receives and compresses camera data</a:t>
            </a:r>
            <a:endParaRPr sz="18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▪"/>
            </a:pPr>
            <a:r>
              <a:rPr lang="en-US" sz="1800"/>
              <a:t>Performs image processing on the camera data to determine mouse location in the cage</a:t>
            </a:r>
            <a:endParaRPr sz="18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▪"/>
            </a:pPr>
            <a:r>
              <a:rPr lang="en-US" sz="1800"/>
              <a:t>Communicates with host desktop on the same LAN via HTTP</a:t>
            </a:r>
            <a:endParaRPr sz="18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8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Block Diagram - Camera Module</a:t>
            </a:r>
            <a:endParaRPr/>
          </a:p>
        </p:txBody>
      </p:sp>
      <p:pic>
        <p:nvPicPr>
          <p:cNvPr id="171" name="Google Shape;171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4866" y="1241500"/>
            <a:ext cx="6379075" cy="4784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9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Subsystem 3: Desktop Application</a:t>
            </a:r>
            <a:endParaRPr/>
          </a:p>
        </p:txBody>
      </p:sp>
      <p:sp>
        <p:nvSpPr>
          <p:cNvPr id="177" name="Google Shape;177;p29"/>
          <p:cNvSpPr txBox="1"/>
          <p:nvPr>
            <p:ph idx="1" type="body"/>
          </p:nvPr>
        </p:nvSpPr>
        <p:spPr>
          <a:xfrm>
            <a:off x="381000" y="1371600"/>
            <a:ext cx="4577400" cy="4495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800"/>
              <a:t>Used to start data collection sessions for an experiment</a:t>
            </a:r>
            <a:endParaRPr sz="18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800"/>
              <a:t>Stores camera and sensor data from Raspberry Pi into a database</a:t>
            </a:r>
            <a:endParaRPr sz="18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▪"/>
            </a:pPr>
            <a:r>
              <a:rPr lang="en-US" sz="1800"/>
              <a:t>Streams live camera data so the user can easily check mouse health</a:t>
            </a:r>
            <a:endParaRPr sz="1800"/>
          </a:p>
        </p:txBody>
      </p:sp>
      <p:pic>
        <p:nvPicPr>
          <p:cNvPr id="178" name="Google Shape;17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0200" y="1908036"/>
            <a:ext cx="3907301" cy="2230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0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Software Diagram</a:t>
            </a:r>
            <a:endParaRPr/>
          </a:p>
        </p:txBody>
      </p:sp>
      <p:pic>
        <p:nvPicPr>
          <p:cNvPr id="184" name="Google Shape;18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2875" y="1134525"/>
            <a:ext cx="8839200" cy="50556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1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Custom Hardware</a:t>
            </a:r>
            <a:endParaRPr/>
          </a:p>
        </p:txBody>
      </p:sp>
      <p:sp>
        <p:nvSpPr>
          <p:cNvPr id="190" name="Google Shape;190;p31"/>
          <p:cNvSpPr txBox="1"/>
          <p:nvPr>
            <p:ph idx="1" type="body"/>
          </p:nvPr>
        </p:nvSpPr>
        <p:spPr>
          <a:xfrm>
            <a:off x="381000" y="1371600"/>
            <a:ext cx="8153400" cy="4495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PCB with:</a:t>
            </a:r>
            <a:endParaRPr/>
          </a:p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Microcontroller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Voltage Regulators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Analog to Digital Converters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Sensor Connectors</a:t>
            </a:r>
            <a:endParaRPr sz="18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2"/>
          <p:cNvSpPr/>
          <p:nvPr/>
        </p:nvSpPr>
        <p:spPr>
          <a:xfrm>
            <a:off x="0" y="563825"/>
            <a:ext cx="9144000" cy="59769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32"/>
          <p:cNvSpPr txBox="1"/>
          <p:nvPr>
            <p:ph type="title"/>
          </p:nvPr>
        </p:nvSpPr>
        <p:spPr>
          <a:xfrm>
            <a:off x="233125" y="441850"/>
            <a:ext cx="8910900" cy="5556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Budget</a:t>
            </a:r>
            <a:endParaRPr/>
          </a:p>
        </p:txBody>
      </p:sp>
      <p:graphicFrame>
        <p:nvGraphicFramePr>
          <p:cNvPr id="197" name="Google Shape;197;p32"/>
          <p:cNvGraphicFramePr/>
          <p:nvPr/>
        </p:nvGraphicFramePr>
        <p:xfrm>
          <a:off x="1104900" y="1077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{F8786A57-8092-43A0-8A8D-7D5808AFEF01}</a:tableStyleId>
              </a:tblPr>
              <a:tblGrid>
                <a:gridCol w="1809750"/>
                <a:gridCol w="1809750"/>
                <a:gridCol w="1809750"/>
                <a:gridCol w="1809750"/>
              </a:tblGrid>
              <a:tr h="321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/>
                        <a:t>Subsystem</a:t>
                      </a:r>
                      <a:endParaRPr b="1" sz="10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/>
                        <a:t>Cost</a:t>
                      </a:r>
                      <a:endParaRPr b="1" sz="1000"/>
                    </a:p>
                  </a:txBody>
                  <a:tcPr marT="91425" marB="91425" marR="91425" marL="91425"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/>
                        <a:t>Total</a:t>
                      </a:r>
                      <a:endParaRPr b="1" sz="1000"/>
                    </a:p>
                  </a:txBody>
                  <a:tcPr marT="91425" marB="91425" marR="91425" marL="91425"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</a:tr>
              <a:tr h="2323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1"/>
                          </a:solidFill>
                        </a:rPr>
                        <a:t>Sensor System</a:t>
                      </a:r>
                      <a:endParaRPr b="1"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$71.50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</a:tr>
              <a:tr h="2323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Microcontroller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$1.50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200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ADCs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$25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36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Sensors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(provided)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8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Custom PCB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$45 (conservative)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243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1000"/>
                        <a:t>Camera System</a:t>
                      </a:r>
                      <a:endParaRPr b="1"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$107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FC5E8"/>
                    </a:solidFill>
                  </a:tcPr>
                </a:tc>
              </a:tr>
              <a:tr h="100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Raspberry Pi+SD Card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$49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</a:tr>
              <a:tr h="100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IR Camera+lens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$49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</a:tr>
              <a:tr h="168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chemeClr val="dk1"/>
                          </a:solidFill>
                        </a:rPr>
                        <a:t>IR LEDs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$9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</a:tr>
              <a:tr h="147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/>
                        <a:t>Prototyping/Development</a:t>
                      </a:r>
                      <a:endParaRPr b="1"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$66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4A7D6"/>
                    </a:solidFill>
                  </a:tcPr>
                </a:tc>
              </a:tr>
              <a:tr h="115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Arduino UNO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$23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</a:tr>
              <a:tr h="12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Breadboard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$5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</a:tr>
              <a:tr h="12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Extra Components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$28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</a:tr>
              <a:tr h="12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Misc. Connectors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$10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</a:tr>
              <a:tr h="12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/>
                        <a:t>Grand Total</a:t>
                      </a:r>
                      <a:endParaRPr b="1"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$244.50</a:t>
                      </a:r>
                      <a:endParaRPr sz="1000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Meet the Team</a:t>
            </a:r>
            <a:endParaRPr/>
          </a:p>
        </p:txBody>
      </p:sp>
      <p:sp>
        <p:nvSpPr>
          <p:cNvPr id="76" name="Google Shape;76;p15"/>
          <p:cNvSpPr txBox="1"/>
          <p:nvPr/>
        </p:nvSpPr>
        <p:spPr>
          <a:xfrm>
            <a:off x="304800" y="1580300"/>
            <a:ext cx="1758000" cy="44730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660000"/>
                </a:solidFill>
                <a:latin typeface="Verdana"/>
                <a:ea typeface="Verdana"/>
                <a:cs typeface="Verdana"/>
                <a:sym typeface="Verdana"/>
              </a:rPr>
              <a:t>Team Coordinator</a:t>
            </a:r>
            <a:endParaRPr b="1" sz="1200">
              <a:solidFill>
                <a:srgbClr val="66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7" name="Google Shape;77;p15"/>
          <p:cNvSpPr txBox="1"/>
          <p:nvPr/>
        </p:nvSpPr>
        <p:spPr>
          <a:xfrm>
            <a:off x="2531913" y="1580300"/>
            <a:ext cx="1758000" cy="44730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660000"/>
                </a:solidFill>
                <a:latin typeface="Verdana"/>
                <a:ea typeface="Verdana"/>
                <a:cs typeface="Verdana"/>
                <a:sym typeface="Verdana"/>
              </a:rPr>
              <a:t>Budget Manager</a:t>
            </a:r>
            <a:endParaRPr b="1" sz="1200">
              <a:solidFill>
                <a:srgbClr val="66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8" name="Google Shape;78;p15"/>
          <p:cNvSpPr txBox="1"/>
          <p:nvPr/>
        </p:nvSpPr>
        <p:spPr>
          <a:xfrm>
            <a:off x="4759038" y="1580300"/>
            <a:ext cx="1758000" cy="44730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660000"/>
                </a:solidFill>
                <a:latin typeface="Verdana"/>
                <a:ea typeface="Verdana"/>
                <a:cs typeface="Verdana"/>
                <a:sym typeface="Verdana"/>
              </a:rPr>
              <a:t>Altium Lead</a:t>
            </a:r>
            <a:endParaRPr b="1" sz="1200">
              <a:solidFill>
                <a:srgbClr val="66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9" name="Google Shape;79;p15"/>
          <p:cNvSpPr txBox="1"/>
          <p:nvPr/>
        </p:nvSpPr>
        <p:spPr>
          <a:xfrm>
            <a:off x="7013475" y="1580300"/>
            <a:ext cx="1758000" cy="44730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660000"/>
                </a:solidFill>
                <a:latin typeface="Verdana"/>
                <a:ea typeface="Verdana"/>
                <a:cs typeface="Verdana"/>
                <a:sym typeface="Verdana"/>
              </a:rPr>
              <a:t>Programming Lead</a:t>
            </a:r>
            <a:endParaRPr b="1" sz="1200">
              <a:solidFill>
                <a:srgbClr val="66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80" name="Google Shape;8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650" y="2144150"/>
            <a:ext cx="1396299" cy="2255274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 txBox="1"/>
          <p:nvPr/>
        </p:nvSpPr>
        <p:spPr>
          <a:xfrm>
            <a:off x="304650" y="4480750"/>
            <a:ext cx="1758000" cy="39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Verdana"/>
                <a:ea typeface="Verdana"/>
                <a:cs typeface="Verdana"/>
                <a:sym typeface="Verdana"/>
              </a:rPr>
              <a:t>Brock Pereira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Verdana"/>
                <a:ea typeface="Verdana"/>
                <a:cs typeface="Verdana"/>
                <a:sym typeface="Verdana"/>
              </a:rPr>
              <a:t>EE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2" name="Google Shape;82;p15"/>
          <p:cNvSpPr txBox="1"/>
          <p:nvPr/>
        </p:nvSpPr>
        <p:spPr>
          <a:xfrm>
            <a:off x="2531925" y="4480750"/>
            <a:ext cx="1758000" cy="39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Verdana"/>
                <a:ea typeface="Verdana"/>
                <a:cs typeface="Verdana"/>
                <a:sym typeface="Verdana"/>
              </a:rPr>
              <a:t>Benjamin Short</a:t>
            </a:r>
            <a:br>
              <a:rPr lang="en-US">
                <a:latin typeface="Verdana"/>
                <a:ea typeface="Verdana"/>
                <a:cs typeface="Verdana"/>
                <a:sym typeface="Verdana"/>
              </a:rPr>
            </a:br>
            <a:r>
              <a:rPr lang="en-US">
                <a:latin typeface="Verdana"/>
                <a:ea typeface="Verdana"/>
                <a:cs typeface="Verdana"/>
                <a:sym typeface="Verdana"/>
              </a:rPr>
              <a:t>CSE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3" name="Google Shape;83;p15"/>
          <p:cNvSpPr txBox="1"/>
          <p:nvPr/>
        </p:nvSpPr>
        <p:spPr>
          <a:xfrm>
            <a:off x="4759200" y="4480750"/>
            <a:ext cx="1758000" cy="39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Verdana"/>
                <a:ea typeface="Verdana"/>
                <a:cs typeface="Verdana"/>
                <a:sym typeface="Verdana"/>
              </a:rPr>
              <a:t>Bradley Zylstra</a:t>
            </a:r>
            <a:br>
              <a:rPr lang="en-US">
                <a:latin typeface="Verdana"/>
                <a:ea typeface="Verdana"/>
                <a:cs typeface="Verdana"/>
                <a:sym typeface="Verdana"/>
              </a:rPr>
            </a:br>
            <a:r>
              <a:rPr lang="en-US">
                <a:latin typeface="Verdana"/>
                <a:ea typeface="Verdana"/>
                <a:cs typeface="Verdana"/>
                <a:sym typeface="Verdana"/>
              </a:rPr>
              <a:t>CSE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4" name="Google Shape;84;p15"/>
          <p:cNvSpPr txBox="1"/>
          <p:nvPr/>
        </p:nvSpPr>
        <p:spPr>
          <a:xfrm>
            <a:off x="6986475" y="4480750"/>
            <a:ext cx="1758000" cy="39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Verdana"/>
                <a:ea typeface="Verdana"/>
                <a:cs typeface="Verdana"/>
                <a:sym typeface="Verdana"/>
              </a:rPr>
              <a:t>Paul Joseph</a:t>
            </a:r>
            <a:br>
              <a:rPr lang="en-US">
                <a:latin typeface="Verdana"/>
                <a:ea typeface="Verdana"/>
                <a:cs typeface="Verdana"/>
                <a:sym typeface="Verdana"/>
              </a:rPr>
            </a:br>
            <a:r>
              <a:rPr lang="en-US">
                <a:latin typeface="Verdana"/>
                <a:ea typeface="Verdana"/>
                <a:cs typeface="Verdana"/>
                <a:sym typeface="Verdana"/>
              </a:rPr>
              <a:t>CSE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85" name="Google Shape;8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63750" y="2126550"/>
            <a:ext cx="1694377" cy="225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77100" y="2116975"/>
            <a:ext cx="1694375" cy="22743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84225" y="2267400"/>
            <a:ext cx="2166763" cy="197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3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MDR Deliverables</a:t>
            </a:r>
            <a:endParaRPr/>
          </a:p>
        </p:txBody>
      </p:sp>
      <p:sp>
        <p:nvSpPr>
          <p:cNvPr id="203" name="Google Shape;203;p33"/>
          <p:cNvSpPr txBox="1"/>
          <p:nvPr>
            <p:ph idx="1" type="body"/>
          </p:nvPr>
        </p:nvSpPr>
        <p:spPr>
          <a:xfrm>
            <a:off x="381000" y="1371600"/>
            <a:ext cx="8153400" cy="4495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000"/>
              <a:t>Sensor System</a:t>
            </a:r>
            <a:endParaRPr sz="2000"/>
          </a:p>
          <a:p>
            <a:pPr indent="-330200" lvl="1" marL="914400" rtl="0" algn="l">
              <a:spcBef>
                <a:spcPts val="360"/>
              </a:spcBef>
              <a:spcAft>
                <a:spcPts val="0"/>
              </a:spcAft>
              <a:buSzPts val="1600"/>
              <a:buChar char="•"/>
            </a:pPr>
            <a:r>
              <a:rPr lang="en-US" sz="1600"/>
              <a:t>Arduino samples all sensors at 1 kS/s and outputs sample data and timestamp back to the computer</a:t>
            </a:r>
            <a:endParaRPr sz="16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600"/>
              <a:t>Circuit diagram</a:t>
            </a:r>
            <a:endParaRPr sz="1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000"/>
              <a:t>Camera System</a:t>
            </a:r>
            <a:endParaRPr sz="2000"/>
          </a:p>
          <a:p>
            <a:pPr indent="-330200" lvl="1" marL="914400" rtl="0" algn="l">
              <a:spcBef>
                <a:spcPts val="360"/>
              </a:spcBef>
              <a:spcAft>
                <a:spcPts val="0"/>
              </a:spcAft>
              <a:buSzPts val="1600"/>
              <a:buChar char="•"/>
            </a:pPr>
            <a:r>
              <a:rPr lang="en-US" sz="1600"/>
              <a:t>Record and compress camera data</a:t>
            </a:r>
            <a:endParaRPr sz="16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600"/>
              <a:t>Send camera data to desktop application</a:t>
            </a:r>
            <a:endParaRPr sz="1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000"/>
              <a:t>Desktop Application</a:t>
            </a:r>
            <a:endParaRPr sz="2000"/>
          </a:p>
          <a:p>
            <a:pPr indent="-330200" lvl="1" marL="914400" rtl="0" algn="l">
              <a:spcBef>
                <a:spcPts val="360"/>
              </a:spcBef>
              <a:spcAft>
                <a:spcPts val="0"/>
              </a:spcAft>
              <a:buSzPts val="1600"/>
              <a:buChar char="•"/>
            </a:pPr>
            <a:r>
              <a:rPr lang="en-US" sz="1600"/>
              <a:t>Provide a basic user interface for selecting the system and starting data capture</a:t>
            </a:r>
            <a:endParaRPr sz="16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600"/>
              <a:t>Send “experiment start” packet</a:t>
            </a:r>
            <a:endParaRPr sz="1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000"/>
              <a:t>Stretch Goal</a:t>
            </a:r>
            <a:endParaRPr sz="2000"/>
          </a:p>
          <a:p>
            <a:pPr indent="-317500" lvl="1" marL="914400" rtl="0" algn="l">
              <a:spcBef>
                <a:spcPts val="360"/>
              </a:spcBef>
              <a:spcAft>
                <a:spcPts val="0"/>
              </a:spcAft>
              <a:buSzPts val="1400"/>
              <a:buChar char="•"/>
            </a:pPr>
            <a:r>
              <a:rPr lang="en-US" sz="1900"/>
              <a:t> </a:t>
            </a:r>
            <a:r>
              <a:rPr lang="en-US" sz="1600"/>
              <a:t>Desktop ap</a:t>
            </a:r>
            <a:r>
              <a:rPr lang="en-US" sz="1600"/>
              <a:t>plication receives and displays live camera feed from the camera system</a:t>
            </a:r>
            <a:endParaRPr sz="16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4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Team Roles</a:t>
            </a:r>
            <a:endParaRPr/>
          </a:p>
        </p:txBody>
      </p:sp>
      <p:sp>
        <p:nvSpPr>
          <p:cNvPr id="209" name="Google Shape;209;p34"/>
          <p:cNvSpPr txBox="1"/>
          <p:nvPr>
            <p:ph idx="1" type="body"/>
          </p:nvPr>
        </p:nvSpPr>
        <p:spPr>
          <a:xfrm>
            <a:off x="304800" y="1143000"/>
            <a:ext cx="8153400" cy="4495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Ben: </a:t>
            </a:r>
            <a:r>
              <a:rPr lang="en-US" sz="1900"/>
              <a:t>Camera subsystem lead</a:t>
            </a:r>
            <a:r>
              <a:rPr lang="en-US"/>
              <a:t> </a:t>
            </a:r>
            <a:endParaRPr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Record and compress camera data, Send camera data to desktop application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Bradley: </a:t>
            </a:r>
            <a:r>
              <a:rPr lang="en-US" sz="1900"/>
              <a:t>PCB Design/Sensor subsystem </a:t>
            </a:r>
            <a:endParaRPr sz="19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Arduino samples all sensors at 1 kS/s and outputs sample data and timestamp back to the computer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Brock: </a:t>
            </a:r>
            <a:r>
              <a:rPr lang="en-US" sz="1900"/>
              <a:t>Sensor subsystem</a:t>
            </a:r>
            <a:r>
              <a:rPr lang="en-US" sz="1900"/>
              <a:t>/Team Manager</a:t>
            </a:r>
            <a:endParaRPr sz="19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Circuit diagram for sensor subsystem</a:t>
            </a:r>
            <a:endParaRPr sz="1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Paul: </a:t>
            </a:r>
            <a:r>
              <a:rPr lang="en-US" sz="1900"/>
              <a:t>Desktop application lead</a:t>
            </a:r>
            <a:endParaRPr sz="19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Desktop application receives and displays live camera feed from the camera system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5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Thank You</a:t>
            </a:r>
            <a:endParaRPr/>
          </a:p>
        </p:txBody>
      </p:sp>
      <p:sp>
        <p:nvSpPr>
          <p:cNvPr id="215" name="Google Shape;215;p35"/>
          <p:cNvSpPr txBox="1"/>
          <p:nvPr>
            <p:ph idx="1" type="body"/>
          </p:nvPr>
        </p:nvSpPr>
        <p:spPr>
          <a:xfrm>
            <a:off x="388875" y="1181100"/>
            <a:ext cx="8153400" cy="44958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22860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4300">
                <a:solidFill>
                  <a:srgbClr val="840C22"/>
                </a:solidFill>
                <a:latin typeface="Georgia"/>
                <a:ea typeface="Georgia"/>
                <a:cs typeface="Georgia"/>
                <a:sym typeface="Georgia"/>
              </a:rPr>
              <a:t>    </a:t>
            </a:r>
            <a:r>
              <a:rPr lang="en-US" sz="4300">
                <a:solidFill>
                  <a:srgbClr val="840C22"/>
                </a:solidFill>
                <a:latin typeface="Georgia"/>
                <a:ea typeface="Georgia"/>
                <a:cs typeface="Georgia"/>
                <a:sym typeface="Georgia"/>
              </a:rPr>
              <a:t>Questions?</a:t>
            </a:r>
            <a:endParaRPr sz="4300">
              <a:solidFill>
                <a:srgbClr val="840C22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6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Background</a:t>
            </a:r>
            <a:endParaRPr/>
          </a:p>
        </p:txBody>
      </p:sp>
      <p:sp>
        <p:nvSpPr>
          <p:cNvPr id="93" name="Google Shape;93;p16"/>
          <p:cNvSpPr txBox="1"/>
          <p:nvPr>
            <p:ph idx="1" type="body"/>
          </p:nvPr>
        </p:nvSpPr>
        <p:spPr>
          <a:xfrm>
            <a:off x="4343400" y="1355825"/>
            <a:ext cx="4367100" cy="4495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Behavioral phenotyping is essential in </a:t>
            </a:r>
            <a:r>
              <a:rPr lang="en-US" sz="1600"/>
              <a:t>neuroscience</a:t>
            </a:r>
            <a:r>
              <a:rPr lang="en-US" sz="1600"/>
              <a:t> and studying </a:t>
            </a:r>
            <a:r>
              <a:rPr lang="en-US" sz="1600"/>
              <a:t>pharmaceutical</a:t>
            </a:r>
            <a:r>
              <a:rPr lang="en-US" sz="1600"/>
              <a:t> drugs 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The mouse model represents the perfect testbed for researching how genes affect our phenotype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To achieve this, outfitting a mouse cage with behavior tracking sensors is essential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600"/>
              <a:t> 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pic>
        <p:nvPicPr>
          <p:cNvPr id="94" name="Google Shape;9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7125" y="1545050"/>
            <a:ext cx="3915775" cy="2932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Background: UNMC</a:t>
            </a:r>
            <a:endParaRPr/>
          </a:p>
        </p:txBody>
      </p:sp>
      <p:sp>
        <p:nvSpPr>
          <p:cNvPr id="100" name="Google Shape;100;p17"/>
          <p:cNvSpPr txBox="1"/>
          <p:nvPr>
            <p:ph idx="1" type="body"/>
          </p:nvPr>
        </p:nvSpPr>
        <p:spPr>
          <a:xfrm>
            <a:off x="4572000" y="1338350"/>
            <a:ext cx="4367100" cy="4495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The University of Nebraska Medical Center is currently using a mouse monitoring system that measures various behavioral metrics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Movement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Mouse eating/drinking events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Filtering and event detection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Raw and processed data storage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pic>
        <p:nvPicPr>
          <p:cNvPr id="101" name="Google Shape;10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950" y="1470275"/>
            <a:ext cx="4639234" cy="3479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8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</a:t>
            </a:r>
            <a:endParaRPr/>
          </a:p>
        </p:txBody>
      </p:sp>
      <p:sp>
        <p:nvSpPr>
          <p:cNvPr id="107" name="Google Shape;107;p18"/>
          <p:cNvSpPr txBox="1"/>
          <p:nvPr>
            <p:ph idx="1" type="body"/>
          </p:nvPr>
        </p:nvSpPr>
        <p:spPr>
          <a:xfrm>
            <a:off x="304800" y="1181100"/>
            <a:ext cx="4430700" cy="4495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Constant monitoring systems are essential in behavioral </a:t>
            </a:r>
            <a:r>
              <a:rPr lang="en-US" sz="1600"/>
              <a:t>phenotyping</a:t>
            </a:r>
            <a:r>
              <a:rPr lang="en-US" sz="1600"/>
              <a:t>, however these systems are expensive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In 2012, University of Nebraska Medical Center developed a low-cost monitoring system but still priced over $20,000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Difficult to expand experiment with these costs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We reached out to UNMC and offered to create low-cost versions of their most expensive components</a:t>
            </a:r>
            <a:endParaRPr sz="1600"/>
          </a:p>
        </p:txBody>
      </p:sp>
      <p:pic>
        <p:nvPicPr>
          <p:cNvPr id="108" name="Google Shape;10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4100" y="1295400"/>
            <a:ext cx="4027501" cy="30193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 Statement: Solution</a:t>
            </a:r>
            <a:endParaRPr/>
          </a:p>
        </p:txBody>
      </p:sp>
      <p:sp>
        <p:nvSpPr>
          <p:cNvPr id="114" name="Google Shape;114;p19"/>
          <p:cNvSpPr txBox="1"/>
          <p:nvPr>
            <p:ph idx="1" type="body"/>
          </p:nvPr>
        </p:nvSpPr>
        <p:spPr>
          <a:xfrm>
            <a:off x="381000" y="1371600"/>
            <a:ext cx="4379400" cy="46812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RAMC (Research Accessible Mouse Cage)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Replace expensive centralized data acquisition system with individual microcontrollers at each cage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Replace current mouse localization system via load-cells with an IR camera system.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Use load cells to calculate and record mouse eating and drinking habits.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360"/>
              </a:spcBef>
              <a:spcAft>
                <a:spcPts val="0"/>
              </a:spcAft>
              <a:buSzPts val="1600"/>
              <a:buChar char="▪"/>
            </a:pPr>
            <a:r>
              <a:rPr lang="en-US" sz="1600"/>
              <a:t>Use a desktop computer application to interface with the microcontroller</a:t>
            </a:r>
            <a:endParaRPr sz="1600"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</p:txBody>
      </p:sp>
      <p:pic>
        <p:nvPicPr>
          <p:cNvPr id="115" name="Google Shape;11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27475" y="1500775"/>
            <a:ext cx="4072275" cy="3052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0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Specifications</a:t>
            </a:r>
            <a:endParaRPr/>
          </a:p>
        </p:txBody>
      </p:sp>
      <p:sp>
        <p:nvSpPr>
          <p:cNvPr id="121" name="Google Shape;121;p20"/>
          <p:cNvSpPr txBox="1"/>
          <p:nvPr>
            <p:ph idx="1" type="body"/>
          </p:nvPr>
        </p:nvSpPr>
        <p:spPr>
          <a:xfrm>
            <a:off x="381000" y="1371600"/>
            <a:ext cx="8153400" cy="4495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0000"/>
              </a:buClr>
              <a:buSzPts val="1600"/>
              <a:buFont typeface="Verdana"/>
              <a:buAutoNum type="arabicPeriod"/>
            </a:pPr>
            <a:r>
              <a:rPr lang="en-US" sz="1600"/>
              <a:t>The system must be able to determine the location of a mouse inside the mouse cage within 0.5 cm of its “real” location.</a:t>
            </a:r>
            <a:endParaRPr sz="1600"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0000"/>
              </a:buClr>
              <a:buSzPts val="1600"/>
              <a:buFont typeface="Verdana"/>
              <a:buAutoNum type="arabicPeriod"/>
            </a:pPr>
            <a:r>
              <a:rPr lang="en-US" sz="1600"/>
              <a:t>The system must be able to measure food and water consumption of the mouse to within 1 mg of the real value.</a:t>
            </a:r>
            <a:endParaRPr sz="1600"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0000"/>
              </a:buClr>
              <a:buSzPts val="1600"/>
              <a:buFont typeface="Verdana"/>
              <a:buAutoNum type="arabicPeriod"/>
            </a:pPr>
            <a:r>
              <a:rPr lang="en-US" sz="1600"/>
              <a:t>The system must be able to detect eating and drinking events with 100% accuracy.</a:t>
            </a:r>
            <a:endParaRPr sz="1600"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0000"/>
              </a:buClr>
              <a:buSzPts val="1600"/>
              <a:buFont typeface="Verdana"/>
              <a:buAutoNum type="arabicPeriod"/>
            </a:pPr>
            <a:r>
              <a:rPr lang="en-US" sz="1600"/>
              <a:t>The system must work at night and during the mouse’s sleeping period.</a:t>
            </a:r>
            <a:endParaRPr sz="1600"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0000"/>
              </a:buClr>
              <a:buSzPts val="1600"/>
              <a:buFont typeface="Verdana"/>
              <a:buAutoNum type="arabicPeriod"/>
            </a:pPr>
            <a:r>
              <a:rPr lang="en-US" sz="1600"/>
              <a:t>Displays the following values that are no more than 2 minutes old: food eaten that day, water drank that day, current mouse location.</a:t>
            </a:r>
            <a:endParaRPr sz="1600"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1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Specifications (cont.)</a:t>
            </a:r>
            <a:endParaRPr/>
          </a:p>
        </p:txBody>
      </p:sp>
      <p:sp>
        <p:nvSpPr>
          <p:cNvPr id="127" name="Google Shape;127;p21"/>
          <p:cNvSpPr txBox="1"/>
          <p:nvPr>
            <p:ph idx="1" type="body"/>
          </p:nvPr>
        </p:nvSpPr>
        <p:spPr>
          <a:xfrm>
            <a:off x="381000" y="1371600"/>
            <a:ext cx="8153400" cy="4495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Verdana"/>
              <a:buChar char="6"/>
            </a:pPr>
            <a:r>
              <a:rPr lang="en-US" sz="1600"/>
              <a:t>Provide a live video feed from the mouse cage that is no more than 30 seconds delayed.</a:t>
            </a:r>
            <a:endParaRPr sz="16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2"/>
          <p:cNvSpPr txBox="1"/>
          <p:nvPr>
            <p:ph type="title"/>
          </p:nvPr>
        </p:nvSpPr>
        <p:spPr>
          <a:xfrm>
            <a:off x="304800" y="609600"/>
            <a:ext cx="8839200" cy="533400"/>
          </a:xfrm>
          <a:prstGeom prst="rect">
            <a:avLst/>
          </a:prstGeom>
        </p:spPr>
        <p:txBody>
          <a:bodyPr anchorCtr="0" anchor="ctr" bIns="44450" lIns="90475" spcFirstLastPara="1" rIns="90475" wrap="square" tIns="44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Competitor: ActualHCA</a:t>
            </a:r>
            <a:endParaRPr/>
          </a:p>
        </p:txBody>
      </p:sp>
      <p:sp>
        <p:nvSpPr>
          <p:cNvPr id="133" name="Google Shape;133;p22"/>
          <p:cNvSpPr txBox="1"/>
          <p:nvPr>
            <p:ph idx="1" type="body"/>
          </p:nvPr>
        </p:nvSpPr>
        <p:spPr>
          <a:xfrm>
            <a:off x="381000" y="1371600"/>
            <a:ext cx="4497300" cy="4495800"/>
          </a:xfrm>
          <a:prstGeom prst="rect">
            <a:avLst/>
          </a:prstGeom>
        </p:spPr>
        <p:txBody>
          <a:bodyPr anchorCtr="0" anchor="t" bIns="44450" lIns="90475" spcFirstLastPara="1" rIns="90475" wrap="square" tIns="44450">
            <a:noAutofit/>
          </a:bodyPr>
          <a:lstStyle/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High cost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Does not monitor eating and drinking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Requires implanting RFID chip in the mouse</a:t>
            </a:r>
            <a:endParaRPr/>
          </a:p>
          <a:p>
            <a:pPr indent="0" lvl="0" marL="45720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Location from RFID tag is approximate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4" name="Google Shape;13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92950" y="1371593"/>
            <a:ext cx="4151051" cy="2411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lank Presenta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